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3"/>
  </p:notesMasterIdLst>
  <p:handoutMasterIdLst>
    <p:handoutMasterId r:id="rId104"/>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67627" autoAdjust="0"/>
  </p:normalViewPr>
  <p:slideViewPr>
    <p:cSldViewPr snapToGrid="0">
      <p:cViewPr>
        <p:scale>
          <a:sx n="142" d="100"/>
          <a:sy n="142" d="100"/>
        </p:scale>
        <p:origin x="752" y="-2328"/>
      </p:cViewPr>
      <p:guideLst>
        <p:guide orient="horz" pos="2160"/>
        <p:guide pos="2880"/>
      </p:guideLst>
    </p:cSldViewPr>
  </p:slideViewPr>
  <p:notesTextViewPr>
    <p:cViewPr>
      <p:scale>
        <a:sx n="140" d="100"/>
        <a:sy n="140" d="100"/>
      </p:scale>
      <p:origin x="0" y="-2352"/>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7/19/18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Hell” is the extension of the DLL hell problem to other platforms and situations. Indeed, the fact that we have decades of “DLL Hell” or “Dependency Hell”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Hell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  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  </a:t>
            </a:r>
            <a:r>
              <a:rPr lang="en-US" dirty="0"/>
              <a:t>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“Matrix From Hell”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  Those pieces will have to be assembled in just the right way on each of our deployment platforms, from local to test, to QA.  How do we ensure that our app works the same way on each of them?  There are many combinations of factors, which is why we call this the ”Matrix from Hell”.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Virtualization has historically been the answer to these problems.  We’ll see in a minute the advantages and disadvantages of containerization versus virtualization
Virtualization allows us to easily start, stop, and move VMs between machines, </a:t>
            </a:r>
            <a:r>
              <a:rPr lang="en-US" dirty="0"/>
              <a:t>simplifying</a:t>
            </a:r>
            <a:r>
              <a:rPr dirty="0"/>
              <a:t> many of our deployment headaches.
</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   “Bare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  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
there's a cost. Today, we normally think of total cost of ownership. If we need more power,
we can just make ourselves a bit of a bigger instance than what we would ordinarily expect
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Hell,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 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fa-IR"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b="0" dirty="0"/>
              <a:t>.</a:t>
            </a:r>
            <a:r>
              <a:rPr lang="en-US" dirty="0"/>
              <a:t>
</a:t>
            </a:r>
          </a:p>
          <a:p>
            <a:r>
              <a:rPr dirty="0"/>
              <a:t>
</a:t>
            </a:r>
            <a:r>
              <a:rPr b="1" dirty="0"/>
              <a:t>Participant Notes:</a:t>
            </a:r>
            <a:r>
              <a:rPr dirty="0"/>
              <a:t>
There is a long history of container building blocks in Unix systems.</a:t>
            </a:r>
            <a:r>
              <a:rPr lang="fa-IR" dirty="0"/>
              <a:t> </a:t>
            </a:r>
            <a:r>
              <a:rPr dirty="0"/>
              <a:t>It's important for
learners to remember that </a:t>
            </a:r>
            <a:r>
              <a:rPr lang="en-US" dirty="0"/>
              <a:t>containers didn't come out of thin air, and</a:t>
            </a:r>
          </a:p>
          <a:p>
            <a:r>
              <a:rPr dirty="0"/>
              <a:t>Docker was by no means the first company to create containers.</a:t>
            </a:r>
            <a:r>
              <a:rPr lang="fa-IR" dirty="0"/>
              <a:t> </a:t>
            </a:r>
            <a:r>
              <a:rPr dirty="0"/>
              <a:t>Docker's 
ingenuity was mainly to create an attractive, easy-to-use ecosystem for containers.
It's a lot like the relationship between git and GitHub.</a:t>
            </a:r>
            <a:r>
              <a:rPr lang="fa-IR" dirty="0"/>
              <a:t> </a:t>
            </a:r>
            <a:r>
              <a:rPr lang="en-US" dirty="0" err="1"/>
              <a:t>G</a:t>
            </a:r>
            <a:r>
              <a:rPr dirty="0" err="1"/>
              <a:t>it</a:t>
            </a:r>
            <a:r>
              <a:rPr dirty="0"/>
              <a:t> was around long before
GitHub, but GitHub created a set of tools and integration that made </a:t>
            </a:r>
            <a:r>
              <a:rPr lang="en-US" dirty="0" err="1"/>
              <a:t>G</a:t>
            </a:r>
            <a:r>
              <a:rPr dirty="0" err="1"/>
              <a:t>it</a:t>
            </a:r>
            <a:r>
              <a:rPr dirty="0"/>
              <a:t> a lot 
easier to use.
Users should be familiar with "chroot" if they have used Linux.</a:t>
            </a:r>
            <a:r>
              <a:rPr lang="en-US" dirty="0"/>
              <a:t> </a:t>
            </a:r>
            <a:r>
              <a:rPr dirty="0" err="1"/>
              <a:t>chroot</a:t>
            </a:r>
            <a:r>
              <a:rPr dirty="0"/>
              <a:t> is for 
filesystem isolation. </a:t>
            </a:r>
            <a:r>
              <a:rPr dirty="0" err="1"/>
              <a:t>chroot</a:t>
            </a:r>
            <a:r>
              <a:rPr dirty="0"/>
              <a:t> has been around since forever, and it gives the 
ability for a process to have a customized, usually restricted view of a filesystem.
It does not give users the ability to combine together different filesystems
or parts of </a:t>
            </a:r>
            <a:r>
              <a:rPr lang="en-US" dirty="0"/>
              <a:t>a </a:t>
            </a:r>
            <a:r>
              <a:rPr dirty="0"/>
              <a:t>filesystem</a:t>
            </a:r>
            <a:r>
              <a:rPr lang="en-US" dirty="0"/>
              <a:t>.</a:t>
            </a:r>
            <a:r>
              <a:rPr lang="fa-IR" dirty="0"/>
              <a:t> </a:t>
            </a:r>
            <a:r>
              <a:rPr dirty="0"/>
              <a:t>To do that, you need </a:t>
            </a:r>
            <a:r>
              <a:rPr dirty="0" err="1"/>
              <a:t>OverlayFS</a:t>
            </a:r>
            <a:r>
              <a:rPr dirty="0"/>
              <a:t> or a similar tool.
The Jail command only exists in BSD, and interestingly a variation of a BSD jail
is used in Apple's iOS. Each app runs in a "jail", which is why installing
unauthorized Apps is called "jailbreaking</a:t>
            </a:r>
            <a:r>
              <a:rPr lang="en-US" dirty="0"/>
              <a:t>.</a:t>
            </a:r>
            <a:r>
              <a:rPr dirty="0"/>
              <a:t>"</a:t>
            </a:r>
            <a:r>
              <a:rPr lang="en-US" dirty="0"/>
              <a:t> </a:t>
            </a:r>
            <a:r>
              <a:rPr dirty="0"/>
              <a:t>Typically, breaking out of a jail
requires some sort of exploit, it's a bit like gaining root access to a computer.
Jails are good for running code which is not completely trusted, but it's not
as secure as running inside a VM.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Linux namespaces are design for process isolation.  This means that we can
develop groups of processes, each with their own PIDs, names, etc</a:t>
            </a:r>
            <a:r>
              <a:rPr lang="en-US" dirty="0"/>
              <a:t>.</a:t>
            </a:r>
            <a:r>
              <a:rPr dirty="0"/>
              <a:t>, and the
processes in one group cannot see or communicate with those in another group.  It
is called namespaces because we can have duplicate PIDs in different groups, and
that's OK, similar to namespaces in programming </a:t>
            </a:r>
            <a:r>
              <a:rPr lang="en-US" dirty="0"/>
              <a:t>languages</a:t>
            </a:r>
            <a:r>
              <a:rPr dirty="0"/>
              <a:t> like C++ and Java.
</a:t>
            </a:r>
            <a:r>
              <a:rPr dirty="0" err="1"/>
              <a:t>Cgroups</a:t>
            </a:r>
            <a:r>
              <a:rPr dirty="0"/>
              <a:t> allow us to do resource isolation.</a:t>
            </a:r>
            <a:r>
              <a:rPr lang="en-US" dirty="0"/>
              <a:t> </a:t>
            </a:r>
            <a:r>
              <a:rPr dirty="0"/>
              <a:t>It's a bit like "nice" on </a:t>
            </a:r>
            <a:r>
              <a:rPr lang="en-US" dirty="0"/>
              <a:t>steroids</a:t>
            </a:r>
            <a:r>
              <a:rPr dirty="0"/>
              <a:t>,
allowing us to be able to much more strictly partition resources such as memory,
CPU, I/O devices, much in the same way that we would partition for a VM. However,
</a:t>
            </a:r>
            <a:r>
              <a:rPr dirty="0" err="1"/>
              <a:t>Cgroups</a:t>
            </a:r>
            <a:r>
              <a:rPr dirty="0"/>
              <a:t> are NOT VMs, just merely a way to control existing process's resources.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Linux Containers, or LXC is really the combination of chroot, namespaces, 
and </a:t>
            </a:r>
            <a:r>
              <a:rPr dirty="0" err="1"/>
              <a:t>Cgroups</a:t>
            </a:r>
            <a:r>
              <a:rPr dirty="0"/>
              <a:t>.  These three things together make up Linux Containers, which are
the Linux replacement for the BSD jail, which does not work on Linux.  As 
LXC is built into the Linux kernel, there is no need for any customization
to make it work in modern Linux.
Since </a:t>
            </a:r>
            <a:r>
              <a:rPr lang="en-US" dirty="0"/>
              <a:t>D</a:t>
            </a:r>
            <a:r>
              <a:rPr dirty="0"/>
              <a:t>ocker containers were originally built on top of LXC, LXC is a good
basis for understanding how Docker works. Since version 1.1 of Docker, all
LXC dependencies have been removed, though kernel namespaces and </a:t>
            </a:r>
            <a:r>
              <a:rPr dirty="0" err="1"/>
              <a:t>Cgroups</a:t>
            </a:r>
            <a:r>
              <a:rPr dirty="0"/>
              <a:t>
are still requirements for Docker.
LXC originally did not use hardware virtualization support at all, and is
still not required, strictly speaking for simply containerizing.</a:t>
            </a:r>
            <a:r>
              <a:rPr lang="en-US" dirty="0"/>
              <a:t> </a:t>
            </a:r>
            <a:r>
              <a:rPr dirty="0"/>
              <a:t>However, the
VT-x extensions can be useful for process isolation and so are used.
Docker as we know it today could not exist without </a:t>
            </a:r>
            <a:r>
              <a:rPr dirty="0" err="1"/>
              <a:t>OverlayFS</a:t>
            </a:r>
            <a:r>
              <a:rPr dirty="0"/>
              <a:t> or </a:t>
            </a:r>
            <a:r>
              <a:rPr dirty="0" err="1"/>
              <a:t>UnionFS</a:t>
            </a:r>
            <a:r>
              <a:rPr dirty="0"/>
              <a:t>. 
That's because the way we layer containers filesystems on top of one another
is not possible with chroot alone.</a:t>
            </a:r>
            <a:r>
              <a:rPr lang="en-US" dirty="0"/>
              <a:t> </a:t>
            </a:r>
            <a:r>
              <a:rPr dirty="0" err="1"/>
              <a:t>OverlayFS</a:t>
            </a:r>
            <a:r>
              <a:rPr dirty="0"/>
              <a:t> or </a:t>
            </a:r>
            <a:r>
              <a:rPr dirty="0" err="1"/>
              <a:t>UnionFS</a:t>
            </a:r>
            <a:r>
              <a:rPr dirty="0"/>
              <a:t> allows us to
put many filesystems on top for each other to make a virtual filesystem for
the container.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a:t>
            </a:r>
            <a:r>
              <a:t>for </a:t>
            </a:r>
            <a:r>
              <a:rPr lang="en-US"/>
              <a:t>containers</a:t>
            </a:r>
            <a:r>
              <a:t>. </a:t>
            </a:r>
            <a:r>
              <a:rPr dirty="0"/>
              <a:t>Interestingly,
prior to Docker's release, container management systems like Mesos and Kubernetes 
used other container formats.</a:t>
            </a:r>
            <a:r>
              <a:rPr lang="en-US" dirty="0"/>
              <a:t> </a:t>
            </a:r>
            <a:r>
              <a:rPr dirty="0"/>
              <a:t>However, given Docker's popularity most of the 
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
repositories.
Docker's developer toolchain is its other main contribution. Docker's tools
allow users to very easily create new containers using its </a:t>
            </a:r>
            <a:r>
              <a:rPr dirty="0" err="1"/>
              <a:t>Dockerfile</a:t>
            </a:r>
            <a:r>
              <a:rPr dirty="0"/>
              <a:t> format,
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
is that as an application is far more than just code.  </a:t>
            </a:r>
            <a:r>
              <a:rPr lang="en-US" dirty="0"/>
              <a:t>The c</a:t>
            </a:r>
            <a:r>
              <a:rPr dirty="0"/>
              <a:t>ode is
one small part of an application.
We are introducing the "It worked on my computer" problem.  VMs
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2081762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
have implicit dependencies on libraries, versions, </a:t>
            </a:r>
            <a:r>
              <a:rPr lang="en-US" dirty="0"/>
              <a:t>etc.</a:t>
            </a:r>
            <a:r>
              <a:rPr dirty="0"/>
              <a:t> that are hidden.
It's often very difficult to figure out what these dependencies are.
Take, for example, a python application. The developer has already installed
dozens of packages for other apps.  So, this app "just works" because the
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47</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2526647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668037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https://</a:t>
            </a:r>
            <a:r>
              <a:rPr dirty="0" err="1"/>
              <a:t>www.pexels.com</a:t>
            </a:r>
            <a:r>
              <a:rPr dirty="0"/>
              <a:t>/photo/interior-of-office-building-325229/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  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  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60</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61</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62</a:t>
            </a:fld>
            <a:endParaRPr lang="en-US" dirty="0"/>
          </a:p>
        </p:txBody>
      </p:sp>
    </p:spTree>
    <p:extLst>
      <p:ext uri="{BB962C8B-B14F-4D97-AF65-F5344CB8AC3E}">
        <p14:creationId xmlns:p14="http://schemas.microsoft.com/office/powerpoint/2010/main" val="2171918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64</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69</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
of its own, so we can get to a "but it worked on my server!" kind of mentality.
This makes it very difficult for us to move servers, especially if that server
is different in any way from the original one.
Some will rightly point out that this is the basic problem that VMs are trying
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70</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81</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dirty="0"/>
              <a:t>Please Refer to the Participant Notes.</a:t>
            </a:r>
            <a:r>
              <a:rPr lang="en-US" dirty="0"/>
              <a:t>
</a:t>
            </a:r>
            <a:r>
              <a:rPr dirty="0"/>
              <a:t>
</a:t>
            </a:r>
            <a:r>
              <a:rPr b="1" dirty="0"/>
              <a:t>Participant Notes:</a:t>
            </a:r>
            <a:r>
              <a:rPr dirty="0"/>
              <a:t>
Cloud is yet another configuration compared to on-prem. How will that affect
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82</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 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96</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97</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Hell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  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7/19/18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7/19/18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7/19/18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7/19/18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7/19/18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7/19/18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7/19/18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7/19/18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7/19/18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7/19/18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Remember Windows DLL Hell?</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DLL Hell</a:t>
            </a:r>
          </a:p>
        </p:txBody>
      </p:sp>
      <p:sp>
        <p:nvSpPr>
          <p:cNvPr id="3" name="Content Placeholder 2"/>
          <p:cNvSpPr>
            <a:spLocks noGrp="1"/>
          </p:cNvSpPr>
          <p:nvPr>
            <p:ph idx="1"/>
          </p:nvPr>
        </p:nvSpPr>
        <p:spPr/>
        <p:txBody>
          <a:bodyPr/>
          <a:lstStyle/>
          <a:p>
            <a:r>
              <a:t> So what’s the problem?</a:t>
            </a:r>
          </a:p>
          <a:p>
            <a:pPr lvl="1"/>
            <a:r>
              <a:t> What if there are several different versions of the same DLL?</a:t>
            </a:r>
          </a:p>
          <a:p>
            <a:pPr lvl="1"/>
            <a:r>
              <a:t> Last one Wins!  (DLL Stomping)</a:t>
            </a:r>
          </a:p>
          <a:p>
            <a:pPr lvl="1"/>
            <a:r>
              <a:t> First App no longer works!</a:t>
            </a:r>
          </a:p>
          <a:p>
            <a:r>
              <a:t> Uninstall the second app?</a:t>
            </a:r>
          </a:p>
          <a:p>
            <a:pPr lvl="1"/>
            <a:r>
              <a:t> Nope still doesn’t work.</a:t>
            </a:r>
          </a:p>
          <a:p>
            <a:r>
              <a:t> Start Over from Scratch!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Dependency Hell</a:t>
            </a:r>
          </a:p>
        </p:txBody>
      </p:sp>
      <p:sp>
        <p:nvSpPr>
          <p:cNvPr id="3" name="Content Placeholder 2"/>
          <p:cNvSpPr>
            <a:spLocks noGrp="1"/>
          </p:cNvSpPr>
          <p:nvPr>
            <p:ph idx="1"/>
          </p:nvPr>
        </p:nvSpPr>
        <p:spPr/>
        <p:txBody>
          <a:bodyPr/>
          <a:lstStyle/>
          <a:p>
            <a:r>
              <a:rPr dirty="0"/>
              <a:t> DLL Hell is an example of Dependency Hell</a:t>
            </a:r>
          </a:p>
          <a:p>
            <a:r>
              <a:rPr dirty="0"/>
              <a:t> Dependency Hell:</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Solutions to Dependency Hell</a:t>
            </a:r>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f</a:t>
            </a:r>
            <a:r>
              <a:rPr dirty="0"/>
              <a:t>rom Hell</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Wouldn't It Be Nice?</a:t>
            </a:r>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pic>
        <p:nvPicPr>
          <p:cNvPr id="4" name="Picture 3" descr="blackboard-business-chalkboard-355988.jpg"/>
          <p:cNvPicPr>
            <a:picLocks noChangeAspect="1"/>
          </p:cNvPicPr>
          <p:nvPr/>
        </p:nvPicPr>
        <p:blipFill>
          <a:blip r:embed="rId3"/>
          <a:stretch>
            <a:fillRect/>
          </a:stretch>
        </p:blipFill>
        <p:spPr>
          <a:xfrm>
            <a:off x="3863488" y="3511630"/>
            <a:ext cx="4717671" cy="31399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There is a Better Way: Virtualization</a:t>
            </a:r>
          </a:p>
        </p:txBody>
      </p:sp>
      <p:sp>
        <p:nvSpPr>
          <p:cNvPr id="3" name="Content Placeholder 2"/>
          <p:cNvSpPr>
            <a:spLocks noGrp="1"/>
          </p:cNvSpPr>
          <p:nvPr>
            <p:ph idx="1"/>
          </p:nvPr>
        </p:nvSpPr>
        <p:spPr/>
        <p:txBody>
          <a:bodyPr/>
          <a:lstStyle/>
          <a:p>
            <a:r>
              <a:rPr dirty="0"/>
              <a:t> Virtualization has taken the Datacenter by storm</a:t>
            </a:r>
            <a:r>
              <a:rPr lang="en-US" dirty="0"/>
              <a:t>.</a:t>
            </a:r>
            <a:endParaRPr dirty="0"/>
          </a:p>
          <a:p>
            <a:r>
              <a:rPr dirty="0"/>
              <a:t> With Virtualization, we can easily move a whole virtual environment from server to server.</a:t>
            </a:r>
          </a:p>
          <a:p>
            <a:r>
              <a:rPr dirty="0"/>
              <a:t> We can pause, stop, restart, and terminate instances on the fly.</a:t>
            </a:r>
          </a:p>
          <a:p>
            <a:r>
              <a:rPr dirty="0"/>
              <a:t> Frees datacenter ops to focus on server infrastructure and not application.</a:t>
            </a:r>
          </a:p>
          <a:p>
            <a:r>
              <a:rPr dirty="0"/>
              <a:t> Agility: much easier to get new VM instance than a new hardware server provisioned.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a:t>
            </a:r>
          </a:p>
        </p:txBody>
      </p:sp>
      <p:sp>
        <p:nvSpPr>
          <p:cNvPr id="3" name="Content Placeholder 2"/>
          <p:cNvSpPr>
            <a:spLocks noGrp="1"/>
          </p:cNvSpPr>
          <p:nvPr>
            <p:ph idx="1"/>
          </p:nvPr>
        </p:nvSpPr>
        <p:spPr/>
        <p:txBody>
          <a:bodyPr/>
          <a:lstStyle/>
          <a:p>
            <a:r>
              <a:rPr dirty="0"/>
              <a:t> Mainframes have done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sp>
        <p:nvSpPr>
          <p:cNvPr id="3" name="Content Placeholder 2"/>
          <p:cNvSpPr>
            <a:spLocks noGrp="1"/>
          </p:cNvSpPr>
          <p:nvPr>
            <p:ph idx="1"/>
          </p:nvPr>
        </p:nvSpPr>
        <p:spPr/>
        <p:txBody>
          <a:bodyPr/>
          <a:lstStyle/>
          <a:p>
            <a:r>
              <a:t> VMWare</a:t>
            </a:r>
          </a:p>
          <a:p>
            <a:endParaRPr/>
          </a:p>
          <a:p>
            <a:endParaRPr/>
          </a:p>
          <a:p>
            <a:endParaRPr/>
          </a:p>
          <a:p>
            <a:r>
              <a:t> VirtualBox</a:t>
            </a:r>
          </a:p>
          <a:p>
            <a:r>
              <a:t> Microsoft Hyper-V</a:t>
            </a:r>
          </a:p>
          <a:p>
            <a:endParaRPr/>
          </a:p>
          <a:p>
            <a:endParaRPr/>
          </a:p>
          <a:p>
            <a:endParaRPr/>
          </a:p>
          <a:p>
            <a:r>
              <a:t> Xen</a:t>
            </a:r>
          </a:p>
          <a:p>
            <a:r>
              <a:t> KVM</a:t>
            </a:r>
          </a:p>
        </p:txBody>
      </p:sp>
      <p:pic>
        <p:nvPicPr>
          <p:cNvPr id="4" name="Picture 3" descr="vmware-logo-eps-vector-image-800x533-e1476948729563.png"/>
          <p:cNvPicPr>
            <a:picLocks noChangeAspect="1"/>
          </p:cNvPicPr>
          <p:nvPr/>
        </p:nvPicPr>
        <p:blipFill>
          <a:blip r:embed="rId3"/>
          <a:stretch>
            <a:fillRect/>
          </a:stretch>
        </p:blipFill>
        <p:spPr>
          <a:xfrm>
            <a:off x="374904" y="2157984"/>
            <a:ext cx="3200400" cy="1016000"/>
          </a:xfrm>
          <a:prstGeom prst="rect">
            <a:avLst/>
          </a:prstGeom>
        </p:spPr>
      </p:pic>
      <p:pic>
        <p:nvPicPr>
          <p:cNvPr id="5" name="Picture 4" descr="hyperv-logo2.jpg"/>
          <p:cNvPicPr>
            <a:picLocks noChangeAspect="1"/>
          </p:cNvPicPr>
          <p:nvPr/>
        </p:nvPicPr>
        <p:blipFill>
          <a:blip r:embed="rId4"/>
          <a:stretch>
            <a:fillRect/>
          </a:stretch>
        </p:blipFill>
        <p:spPr>
          <a:xfrm>
            <a:off x="374904" y="3803904"/>
            <a:ext cx="3568700" cy="101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There is a Cost!</a:t>
            </a:r>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1400139" y="3088045"/>
            <a:ext cx="4169387" cy="35635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So</a:t>
            </a:r>
            <a:r>
              <a:rPr lang="en-US" dirty="0"/>
              <a:t>, </a:t>
            </a:r>
            <a:r>
              <a:rPr dirty="0"/>
              <a:t>how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374904" y="4791456"/>
            <a:ext cx="2755391" cy="20665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t>OS</a:t>
                      </a:r>
                    </a:p>
                  </a:txBody>
                  <a:tcPr/>
                </a:tc>
                <a:tc>
                  <a:txBody>
                    <a:bodyPr/>
                    <a:lstStyle/>
                    <a:p>
                      <a:r>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Solving the Matrix from Hell</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Containers</a:t>
            </a:r>
          </a:p>
        </p:txBody>
      </p:sp>
      <p:sp>
        <p:nvSpPr>
          <p:cNvPr id="3" name="Content Placeholder 2"/>
          <p:cNvSpPr>
            <a:spLocks noGrp="1"/>
          </p:cNvSpPr>
          <p:nvPr>
            <p:ph idx="1"/>
          </p:nvPr>
        </p:nvSpPr>
        <p:spPr/>
        <p:txBody>
          <a:bodyPr/>
          <a:lstStyle/>
          <a:p>
            <a:r>
              <a:rPr dirty="0"/>
              <a:t> 1982: Unix ”</a:t>
            </a:r>
            <a:r>
              <a:rPr dirty="0" err="1"/>
              <a:t>chroot</a:t>
            </a:r>
            <a:r>
              <a:rPr dirty="0"/>
              <a:t>” command: Allows filesystem-level isolation</a:t>
            </a:r>
          </a:p>
          <a:p>
            <a:pPr lvl="1"/>
            <a:r>
              <a:rPr dirty="0"/>
              <a:t> Allows process and children access to an isolated filesystem.</a:t>
            </a:r>
          </a:p>
          <a:p>
            <a:pPr lvl="1"/>
            <a:r>
              <a:rPr dirty="0"/>
              <a:t> Users, </a:t>
            </a:r>
            <a:r>
              <a:rPr lang="en-US" dirty="0"/>
              <a:t>p</a:t>
            </a:r>
            <a:r>
              <a:rPr dirty="0"/>
              <a:t>rocesses, network, and other resources shared.</a:t>
            </a:r>
          </a:p>
          <a:p>
            <a:r>
              <a:rPr dirty="0"/>
              <a:t> 2000: BSD “jail” command:</a:t>
            </a:r>
          </a:p>
          <a:p>
            <a:pPr lvl="1"/>
            <a:r>
              <a:rPr dirty="0"/>
              <a:t> Allows filesystem, user, processes, and network isolation</a:t>
            </a:r>
            <a:r>
              <a:rPr lang="en-US" dirty="0"/>
              <a:t>.</a:t>
            </a:r>
            <a:endParaRPr dirty="0"/>
          </a:p>
          <a:p>
            <a:pPr lvl="1"/>
            <a:r>
              <a:rPr dirty="0"/>
              <a:t> Inspired Solaris Zones, which combines jail with dedicated ZFS filesystem</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business-cargo-cargo-container-262353.jpg"/>
          <p:cNvPicPr>
            <a:picLocks noChangeAspect="1"/>
          </p:cNvPicPr>
          <p:nvPr/>
        </p:nvPicPr>
        <p:blipFill>
          <a:blip r:embed="rId3"/>
          <a:stretch>
            <a:fillRect/>
          </a:stretch>
        </p:blipFill>
        <p:spPr>
          <a:xfrm>
            <a:off x="4378036" y="3822492"/>
            <a:ext cx="4243282" cy="28291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Containers (Continued)</a:t>
            </a:r>
          </a:p>
        </p:txBody>
      </p:sp>
      <p:sp>
        <p:nvSpPr>
          <p:cNvPr id="3" name="Content Placeholder 2"/>
          <p:cNvSpPr>
            <a:spLocks noGrp="1"/>
          </p:cNvSpPr>
          <p:nvPr>
            <p:ph idx="1"/>
          </p:nvPr>
        </p:nvSpPr>
        <p:spPr/>
        <p:txBody>
          <a:bodyPr/>
          <a:lstStyle/>
          <a:p>
            <a:r>
              <a:rPr dirty="0"/>
              <a:t> 2005: Linux namespaces: Process isolation</a:t>
            </a:r>
          </a:p>
          <a:p>
            <a:pPr lvl="1"/>
            <a:r>
              <a:rPr dirty="0"/>
              <a:t> Segregate processes into groups</a:t>
            </a:r>
          </a:p>
          <a:p>
            <a:pPr lvl="1"/>
            <a:r>
              <a:rPr dirty="0"/>
              <a:t> Processes can’t talk between groups</a:t>
            </a:r>
          </a:p>
          <a:p>
            <a:r>
              <a:rPr dirty="0"/>
              <a:t> 2007: Linux </a:t>
            </a:r>
            <a:r>
              <a:rPr dirty="0" err="1"/>
              <a:t>Cgroups</a:t>
            </a:r>
            <a:r>
              <a:rPr dirty="0"/>
              <a:t>: Resource Isolation</a:t>
            </a:r>
          </a:p>
          <a:p>
            <a:pPr lvl="1"/>
            <a:r>
              <a:rPr dirty="0"/>
              <a:t> Control mem, CPU, resource allocation for running processes and groups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Linux Containers</a:t>
            </a:r>
          </a:p>
        </p:txBody>
      </p:sp>
      <p:sp>
        <p:nvSpPr>
          <p:cNvPr id="3" name="Content Placeholder 2"/>
          <p:cNvSpPr>
            <a:spLocks noGrp="1"/>
          </p:cNvSpPr>
          <p:nvPr>
            <p:ph idx="1"/>
          </p:nvPr>
        </p:nvSpPr>
        <p:spPr/>
        <p:txBody>
          <a:bodyPr/>
          <a:lstStyle/>
          <a:p>
            <a:endParaRPr dirty="0"/>
          </a:p>
          <a:p>
            <a:endParaRPr dirty="0"/>
          </a:p>
          <a:p>
            <a:endParaRPr dirty="0"/>
          </a:p>
          <a:p>
            <a:r>
              <a:rPr dirty="0"/>
              <a:t> 2008: Linux Containers (LXC): Combines together:</a:t>
            </a:r>
          </a:p>
          <a:p>
            <a:pPr lvl="1"/>
            <a:r>
              <a:rPr dirty="0"/>
              <a:t> </a:t>
            </a:r>
            <a:r>
              <a:rPr dirty="0" err="1"/>
              <a:t>chroot</a:t>
            </a:r>
            <a:r>
              <a:rPr dirty="0"/>
              <a:t>: (filesystem isolation) +</a:t>
            </a:r>
          </a:p>
          <a:p>
            <a:pPr lvl="1"/>
            <a:r>
              <a:rPr dirty="0"/>
              <a:t> Namespaces (process isolation) +</a:t>
            </a:r>
          </a:p>
          <a:p>
            <a:pPr lvl="1"/>
            <a:r>
              <a:rPr dirty="0"/>
              <a:t> </a:t>
            </a:r>
            <a:r>
              <a:rPr dirty="0" err="1"/>
              <a:t>Cgroups</a:t>
            </a:r>
            <a:r>
              <a:rPr dirty="0"/>
              <a:t> (resource isolation)</a:t>
            </a:r>
          </a:p>
          <a:p>
            <a:r>
              <a:rPr dirty="0"/>
              <a:t> 2013: LXC + Virtualization extensions</a:t>
            </a:r>
          </a:p>
          <a:p>
            <a:pPr lvl="1"/>
            <a:r>
              <a:rPr dirty="0"/>
              <a:t> Allows hardware support for virtualized namespaces</a:t>
            </a:r>
            <a:r>
              <a:rPr lang="en-US" dirty="0"/>
              <a:t>.</a:t>
            </a:r>
            <a:endParaRPr dirty="0"/>
          </a:p>
          <a:p>
            <a:r>
              <a:rPr dirty="0"/>
              <a:t> 2014: LXC + </a:t>
            </a:r>
            <a:r>
              <a:rPr dirty="0" err="1"/>
              <a:t>OverlayFS</a:t>
            </a:r>
            <a:r>
              <a:rPr dirty="0"/>
              <a:t> or </a:t>
            </a:r>
            <a:r>
              <a:rPr dirty="0" err="1"/>
              <a:t>UnionFS</a:t>
            </a:r>
            <a:endParaRPr dirty="0"/>
          </a:p>
          <a:p>
            <a:pPr lvl="1"/>
            <a:r>
              <a:rPr dirty="0"/>
              <a:t> Allows for multiple filesystems to be combined to one virtualized filesystem</a:t>
            </a:r>
            <a:r>
              <a:rPr lang="en-US" dirty="0"/>
              <a:t>.</a:t>
            </a:r>
            <a:endParaRPr dirty="0"/>
          </a:p>
          <a:p>
            <a:pPr lvl="1"/>
            <a:r>
              <a:rPr dirty="0"/>
              <a:t> Allows more practical overlay of containers than </a:t>
            </a:r>
            <a:r>
              <a:rPr dirty="0" err="1"/>
              <a:t>chroot</a:t>
            </a:r>
            <a:r>
              <a:rPr lang="en-US" dirty="0"/>
              <a:t>.</a:t>
            </a:r>
            <a:endParaRPr dirty="0"/>
          </a:p>
        </p:txBody>
      </p:sp>
      <p:pic>
        <p:nvPicPr>
          <p:cNvPr id="4" name="Picture 3" descr="LXC.png"/>
          <p:cNvPicPr>
            <a:picLocks noChangeAspect="1"/>
          </p:cNvPicPr>
          <p:nvPr/>
        </p:nvPicPr>
        <p:blipFill>
          <a:blip r:embed="rId3"/>
          <a:stretch>
            <a:fillRect/>
          </a:stretch>
        </p:blipFill>
        <p:spPr>
          <a:xfrm>
            <a:off x="374904" y="1828800"/>
            <a:ext cx="1511300" cy="101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p:txBody>
          <a:bodyPr/>
          <a:lstStyle/>
          <a:p>
            <a:endParaRPr dirty="0"/>
          </a:p>
          <a:p>
            <a:endParaRPr dirty="0"/>
          </a:p>
          <a:p>
            <a:endParaRPr dirty="0"/>
          </a:p>
          <a:p>
            <a:r>
              <a:rPr dirty="0"/>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a:t>
            </a:r>
          </a:p>
        </p:txBody>
      </p:sp>
      <p:sp>
        <p:nvSpPr>
          <p:cNvPr id="3" name="Content Placeholder 2"/>
          <p:cNvSpPr>
            <a:spLocks noGrp="1"/>
          </p:cNvSpPr>
          <p:nvPr>
            <p:ph idx="1"/>
          </p:nvPr>
        </p:nvSpPr>
        <p:spPr/>
        <p:txBody>
          <a:bodyPr/>
          <a:lstStyle/>
          <a:p>
            <a:endParaRPr dirty="0"/>
          </a:p>
          <a:p>
            <a:endParaRPr dirty="0"/>
          </a:p>
          <a:p>
            <a:endParaRPr dirty="0"/>
          </a:p>
          <a:p>
            <a:r>
              <a:rPr dirty="0"/>
              <a:t> Docker is the current industry standard container format.</a:t>
            </a:r>
          </a:p>
          <a:p>
            <a:r>
              <a:rPr dirty="0"/>
              <a:t> Docker (the company) also makes developer tools:</a:t>
            </a:r>
          </a:p>
          <a:p>
            <a:r>
              <a:rPr dirty="0"/>
              <a:t> Docker for Windows</a:t>
            </a:r>
          </a:p>
          <a:p>
            <a:r>
              <a:rPr dirty="0"/>
              <a:t> Docker for Mac</a:t>
            </a:r>
          </a:p>
          <a:p>
            <a:r>
              <a:rPr dirty="0"/>
              <a:t> Docker for Linux</a:t>
            </a:r>
          </a:p>
          <a:p>
            <a:r>
              <a:rPr dirty="0"/>
              <a:t> Docker also has server-side container frameworks for Linux and Windows</a:t>
            </a:r>
          </a:p>
          <a:p>
            <a:r>
              <a:rPr dirty="0"/>
              <a:t> Windows versions run on top of Hyper-V</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p:txBody>
          <a:bodyPr/>
          <a:lstStyle/>
          <a:p>
            <a:endParaRPr/>
          </a:p>
          <a:p>
            <a:endParaRPr/>
          </a:p>
          <a:p>
            <a:endParaRPr/>
          </a:p>
          <a:p>
            <a:r>
              <a:t> Docker for Windows has the following requirements:</a:t>
            </a:r>
          </a:p>
          <a:p>
            <a:pPr lvl="1"/>
            <a:r>
              <a:t> Windows 10 Professional 64 Bit (or Higher)  (not Home, Not Home Pro)</a:t>
            </a:r>
          </a:p>
          <a:p>
            <a:pPr lvl="1"/>
            <a:r>
              <a:t> Virtualization Extensions Available in CPU and turned on in BIOS.</a:t>
            </a:r>
          </a:p>
          <a:p>
            <a:pPr lvl="1"/>
            <a:r>
              <a:t> Hyper-V (optional component) installed</a:t>
            </a:r>
          </a:p>
          <a:p>
            <a:pPr lvl="1"/>
            <a:r>
              <a:t> Reasonable CPU / Memory requirements</a:t>
            </a:r>
          </a:p>
          <a:p>
            <a:r>
              <a:t> Docker Toolbox</a:t>
            </a:r>
          </a:p>
          <a:p>
            <a:pPr lvl="1"/>
            <a:r>
              <a:t> Windows Users unable to run Docker for Windows can run in Docker Toolbox</a:t>
            </a:r>
          </a:p>
          <a:p>
            <a:pPr lvl="1"/>
            <a:r>
              <a:t> Toolbox requires Oracle VirtualBox for Virtualization.</a:t>
            </a:r>
          </a:p>
          <a:p>
            <a:endParaRPr/>
          </a:p>
          <a:p>
            <a:endParaRPr/>
          </a:p>
          <a:p>
            <a:endParaRPr/>
          </a:p>
          <a:p>
            <a:endParaRPr/>
          </a:p>
          <a:p>
            <a:endParaRP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windows-310290_1280.png"/>
          <p:cNvPicPr>
            <a:picLocks noChangeAspect="1"/>
          </p:cNvPicPr>
          <p:nvPr/>
        </p:nvPicPr>
        <p:blipFill>
          <a:blip r:embed="rId4"/>
          <a:stretch>
            <a:fillRect/>
          </a:stretch>
        </p:blipFill>
        <p:spPr>
          <a:xfrm>
            <a:off x="4146804" y="1375894"/>
            <a:ext cx="3168396" cy="18837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p:txBody>
          <a:bodyPr/>
          <a:lstStyle/>
          <a:p>
            <a:endParaRPr dirty="0"/>
          </a:p>
          <a:p>
            <a:endParaRPr dirty="0"/>
          </a:p>
          <a:p>
            <a:endParaRPr dirty="0"/>
          </a:p>
          <a:p>
            <a:r>
              <a:rPr dirty="0"/>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dirty="0"/>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4614862" y="1790700"/>
            <a:ext cx="3568700" cy="1016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p:txBody>
          <a:bodyPr/>
          <a:lstStyle/>
          <a:p>
            <a:endParaRPr dirty="0"/>
          </a:p>
          <a:p>
            <a:endParaRPr dirty="0"/>
          </a:p>
          <a:p>
            <a:endParaRPr dirty="0"/>
          </a:p>
          <a:p>
            <a:r>
              <a:rPr dirty="0"/>
              <a:t> Docker on Mac is only supported as a development platform.</a:t>
            </a:r>
          </a:p>
          <a:p>
            <a:pPr lvl="1"/>
            <a:r>
              <a:rPr dirty="0"/>
              <a:t> There are no ”native” mac containers as there are on Linux and Windows</a:t>
            </a:r>
          </a:p>
          <a:p>
            <a:r>
              <a:rPr dirty="0"/>
              <a:t> Docker for Mac uses only Linux containers</a:t>
            </a:r>
          </a:p>
          <a:p>
            <a:pPr lvl="1"/>
            <a:r>
              <a:rPr dirty="0"/>
              <a:t> Windows containers can be run entirely inside a VM</a:t>
            </a:r>
          </a:p>
          <a:p>
            <a:pPr lvl="1"/>
            <a:r>
              <a:rPr dirty="0"/>
              <a:t> Linux Containers use a VM for the Linux kernel only</a:t>
            </a:r>
          </a:p>
          <a:p>
            <a:r>
              <a:rPr dirty="0"/>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4836069" y="1074059"/>
            <a:ext cx="1732642" cy="173264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1: Installing Docker</a:t>
            </a:r>
          </a:p>
        </p:txBody>
      </p:sp>
      <p:sp>
        <p:nvSpPr>
          <p:cNvPr id="3" name="Content Placeholder 2"/>
          <p:cNvSpPr>
            <a:spLocks noGrp="1"/>
          </p:cNvSpPr>
          <p:nvPr>
            <p:ph idx="1"/>
          </p:nvPr>
        </p:nvSpPr>
        <p:spPr/>
        <p:txBody>
          <a:bodyPr/>
          <a:lstStyle/>
          <a:p>
            <a:r>
              <a:t> docker-labs/01-install/README.md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p:txBody>
          <a:bodyPr/>
          <a:lstStyle/>
          <a:p>
            <a:endParaRPr/>
          </a:p>
          <a:p>
            <a:endParaRPr/>
          </a:p>
          <a:p>
            <a:endParaRPr/>
          </a:p>
          <a:p>
            <a:r>
              <a:t> Docker Hub is a registry of containers</a:t>
            </a:r>
          </a:p>
          <a:p>
            <a:r>
              <a:t> Think "GitHub" for containers</a:t>
            </a:r>
          </a:p>
          <a:p>
            <a:r>
              <a:t> Thousands of Containers Available</a:t>
            </a:r>
          </a:p>
          <a:p>
            <a:r>
              <a:t> We rarely start from scratch</a:t>
            </a:r>
          </a:p>
          <a:p>
            <a:pPr lvl="1"/>
            <a:r>
              <a:t> Use an image from Docker Hub!</a:t>
            </a:r>
          </a:p>
        </p:txBody>
      </p:sp>
      <p:pic>
        <p:nvPicPr>
          <p:cNvPr id="4" name="Picture 3" descr="docker-hub-logo.png"/>
          <p:cNvPicPr>
            <a:picLocks noChangeAspect="1"/>
          </p:cNvPicPr>
          <p:nvPr/>
        </p:nvPicPr>
        <p:blipFill>
          <a:blip r:embed="rId3"/>
          <a:stretch>
            <a:fillRect/>
          </a:stretch>
        </p:blipFill>
        <p:spPr>
          <a:xfrm>
            <a:off x="374904" y="1828800"/>
            <a:ext cx="2133600" cy="5207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Registries</a:t>
            </a:r>
          </a:p>
        </p:txBody>
      </p:sp>
      <p:sp>
        <p:nvSpPr>
          <p:cNvPr id="3" name="Content Placeholder 2"/>
          <p:cNvSpPr>
            <a:spLocks noGrp="1"/>
          </p:cNvSpPr>
          <p:nvPr>
            <p:ph idx="1"/>
          </p:nvPr>
        </p:nvSpPr>
        <p:spPr/>
        <p:txBody>
          <a:bodyPr/>
          <a:lstStyle/>
          <a:p>
            <a:r>
              <a:t> Docker Hub is public.</a:t>
            </a:r>
          </a:p>
          <a:p>
            <a:r>
              <a:t> Your company data is</a:t>
            </a:r>
            <a:r>
              <a:rPr b="1"/>
              <a:t> NOT</a:t>
            </a:r>
            <a:r>
              <a:t> .</a:t>
            </a:r>
          </a:p>
          <a:p>
            <a:r>
              <a:t> You may want to have your own container registry.</a:t>
            </a:r>
          </a:p>
          <a:p>
            <a:r>
              <a:t> But we may still use Docker Hub as well.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p:txBody>
          <a:bodyPr/>
          <a:lstStyle/>
          <a:p>
            <a:r>
              <a:t> typing</a:t>
            </a:r>
            <a:r>
              <a:rPr>
                <a:latin typeface="Courier New"/>
              </a:rPr>
              <a:t> docker ls</a:t>
            </a:r>
            <a:r>
              <a:t> will</a:t>
            </a:r>
            <a:r>
              <a:rPr b="1"/>
              <a:t> list</a:t>
            </a:r>
            <a:r>
              <a:t> your containers</a:t>
            </a:r>
          </a:p>
          <a:p>
            <a:r>
              <a:t> It will only show</a:t>
            </a:r>
            <a:r>
              <a:rPr b="1"/>
              <a:t> running</a:t>
            </a:r>
            <a:r>
              <a:t> containers</a:t>
            </a:r>
          </a:p>
          <a:p>
            <a:r>
              <a:t> Stopped containers say `docker ls -a'</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1117005" y="2487168"/>
            <a:ext cx="6995714" cy="37642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t> We can run a docker container with</a:t>
            </a:r>
            <a:r>
              <a:rPr>
                <a:latin typeface="Courier New"/>
              </a:rPr>
              <a:t> docker run</a:t>
            </a:r>
            <a:r>
              <a:t> .</a:t>
            </a:r>
          </a:p>
          <a:p>
            <a:r>
              <a:t> Example: running alpine</a:t>
            </a:r>
          </a:p>
          <a:p>
            <a:endParaRPr/>
          </a:p>
          <a:p>
            <a:endParaRPr/>
          </a:p>
          <a:p>
            <a:r>
              <a:t> This will run alpine and start a shell</a:t>
            </a:r>
          </a:p>
          <a:p>
            <a:r>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2.1: Alpine</a:t>
            </a:r>
          </a:p>
        </p:txBody>
      </p:sp>
      <p:sp>
        <p:nvSpPr>
          <p:cNvPr id="3" name="Content Placeholder 2"/>
          <p:cNvSpPr>
            <a:spLocks noGrp="1"/>
          </p:cNvSpPr>
          <p:nvPr>
            <p:ph idx="1"/>
          </p:nvPr>
        </p:nvSpPr>
        <p:spPr/>
        <p:txBody>
          <a:bodyPr/>
          <a:lstStyle/>
          <a:p>
            <a:r>
              <a:t> Navigate to 02-containers/2.1-alpine.md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2.2: Deleting</a:t>
            </a:r>
          </a:p>
        </p:txBody>
      </p:sp>
      <p:sp>
        <p:nvSpPr>
          <p:cNvPr id="3" name="Content Placeholder 2"/>
          <p:cNvSpPr>
            <a:spLocks noGrp="1"/>
          </p:cNvSpPr>
          <p:nvPr>
            <p:ph idx="1"/>
          </p:nvPr>
        </p:nvSpPr>
        <p:spPr/>
        <p:txBody>
          <a:bodyPr/>
          <a:lstStyle/>
          <a:p>
            <a:r>
              <a:t> Navigate to 02-containers/2.2-deleting.md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p>
          <a:p>
            <a:pPr lvl="1"/>
            <a:r>
              <a:rPr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4060680" y="3243543"/>
            <a:ext cx="4547123" cy="290589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dirty="0" err="1"/>
              <a:t>proces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3.1: Networking</a:t>
            </a:r>
          </a:p>
        </p:txBody>
      </p:sp>
      <p:sp>
        <p:nvSpPr>
          <p:cNvPr id="3" name="Content Placeholder 2"/>
          <p:cNvSpPr>
            <a:spLocks noGrp="1"/>
          </p:cNvSpPr>
          <p:nvPr>
            <p:ph idx="1"/>
          </p:nvPr>
        </p:nvSpPr>
        <p:spPr/>
        <p:txBody>
          <a:bodyPr/>
          <a:lstStyle/>
          <a:p>
            <a:r>
              <a:t> 03-networking/3.1-ports</a:t>
            </a:r>
          </a:p>
          <a:p>
            <a:r>
              <a:t> Complete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dirty="0" err="1"/>
              <a:t>docker</a:t>
            </a:r>
            <a:r>
              <a:rPr dirty="0"/>
              <a:t> group give them access to root</a:t>
            </a:r>
          </a:p>
          <a:p>
            <a:r>
              <a:rPr dirty="0"/>
              <a:t> Don't give access to users that don't have </a:t>
            </a:r>
            <a:r>
              <a:rPr dirty="0" err="1"/>
              <a:t>sudo</a:t>
            </a:r>
            <a:r>
              <a:rPr dirty="0"/>
              <a:t> access.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2022763" y="5036040"/>
            <a:ext cx="4615953" cy="161558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p:txBody>
          <a:bodyPr/>
          <a:lstStyle/>
          <a:p>
            <a:r>
              <a:t> Easy to Configure</a:t>
            </a:r>
          </a:p>
          <a:p>
            <a:r>
              <a:t> Easy to Deploy</a:t>
            </a:r>
          </a:p>
          <a:p>
            <a:r>
              <a:t> Good for Most Use Cases.</a:t>
            </a:r>
          </a:p>
          <a:p>
            <a:r>
              <a:t> We all already use Docker!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5029200"/>
        </p:xfrm>
        <a:graphic>
          <a:graphicData uri="http://schemas.openxmlformats.org/drawingml/2006/table">
            <a:tbl>
              <a:tblPr firstRow="1" bandRow="1">
                <a:tableStyleId>{5C22544A-7EE6-4342-B048-85BDC9FD1C3A}</a:tableStyleId>
              </a:tblPr>
              <a:tblGrid>
                <a:gridCol w="2121408">
                  <a:extLst>
                    <a:ext uri="{9D8B030D-6E8A-4147-A177-3AD203B41FA5}">
                      <a16:colId xmlns:a16="http://schemas.microsoft.com/office/drawing/2014/main" val="20000"/>
                    </a:ext>
                  </a:extLst>
                </a:gridCol>
                <a:gridCol w="2121408">
                  <a:extLst>
                    <a:ext uri="{9D8B030D-6E8A-4147-A177-3AD203B41FA5}">
                      <a16:colId xmlns:a16="http://schemas.microsoft.com/office/drawing/2014/main" val="20001"/>
                    </a:ext>
                  </a:extLst>
                </a:gridCol>
                <a:gridCol w="2121408">
                  <a:extLst>
                    <a:ext uri="{9D8B030D-6E8A-4147-A177-3AD203B41FA5}">
                      <a16:colId xmlns:a16="http://schemas.microsoft.com/office/drawing/2014/main" val="20002"/>
                    </a:ext>
                  </a:extLst>
                </a:gridCol>
                <a:gridCol w="2121408">
                  <a:extLst>
                    <a:ext uri="{9D8B030D-6E8A-4147-A177-3AD203B41FA5}">
                      <a16:colId xmlns:a16="http://schemas.microsoft.com/office/drawing/2014/main" val="20003"/>
                    </a:ext>
                  </a:extLst>
                </a:gridCol>
              </a:tblGrid>
              <a:tr h="457200">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57200">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57200">
                <a:tc>
                  <a:txBody>
                    <a:bodyPr/>
                    <a:lstStyle/>
                    <a:p>
                      <a:r>
                        <a:t>Maturity</a:t>
                      </a:r>
                    </a:p>
                  </a:txBody>
                  <a:tcPr/>
                </a:tc>
                <a:tc>
                  <a:txBody>
                    <a:bodyPr/>
                    <a:lstStyle/>
                    <a:p>
                      <a:r>
                        <a:t>Fairly Immature</a:t>
                      </a:r>
                    </a:p>
                  </a:txBody>
                  <a:tcPr/>
                </a:tc>
                <a:tc>
                  <a:txBody>
                    <a:bodyPr/>
                    <a:lstStyle/>
                    <a:p>
                      <a:r>
                        <a:t>Mature</a:t>
                      </a:r>
                    </a:p>
                  </a:txBody>
                  <a:tcPr/>
                </a:tc>
                <a:tc>
                  <a:txBody>
                    <a:bodyPr/>
                    <a:lstStyle/>
                    <a:p>
                      <a:r>
                        <a:t>Very Mature</a:t>
                      </a:r>
                    </a:p>
                  </a:txBody>
                  <a:tcPr/>
                </a:tc>
                <a:extLst>
                  <a:ext uri="{0D108BD9-81ED-4DB2-BD59-A6C34878D82A}">
                    <a16:rowId xmlns:a16="http://schemas.microsoft.com/office/drawing/2014/main" val="10002"/>
                  </a:ext>
                </a:extLst>
              </a:tr>
              <a:tr h="457200">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57200">
                <a:tc>
                  <a:txBody>
                    <a:bodyPr/>
                    <a:lstStyle/>
                    <a:p>
                      <a:r>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57200">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57200">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57200">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57200">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457200">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t>Robust, mature platform designed  for thousands of nodes.</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t> Starting a new swarm is easy!</a:t>
            </a:r>
          </a:p>
          <a:p>
            <a:r>
              <a:t> Simply run the following:</a:t>
            </a: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Connecting to the Swarm</a:t>
            </a:r>
          </a:p>
        </p:txBody>
      </p:sp>
      <p:sp>
        <p:nvSpPr>
          <p:cNvPr id="3" name="Content Placeholder 2"/>
          <p:cNvSpPr>
            <a:spLocks noGrp="1"/>
          </p:cNvSpPr>
          <p:nvPr>
            <p:ph idx="1"/>
          </p:nvPr>
        </p:nvSpPr>
        <p:spPr/>
        <p:txBody>
          <a:bodyPr/>
          <a:lstStyle/>
          <a:p>
            <a:r>
              <a:t> We need to connect another machine</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157984"/>
            <a:ext cx="8893512" cy="111168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lvl="1"/>
            <a:r>
              <a:rPr dirty="0"/>
              <a:t> Complete </a:t>
            </a:r>
            <a:r>
              <a:rPr lang="en-US" dirty="0"/>
              <a:t>s</a:t>
            </a:r>
            <a:r>
              <a:rPr dirty="0"/>
              <a:t>teps: Install OS, install dependencies</a:t>
            </a:r>
            <a:r>
              <a:rPr lang="en-US" dirty="0"/>
              <a:t>.</a:t>
            </a:r>
            <a:endParaRPr dirty="0"/>
          </a:p>
          <a:p>
            <a:pPr lvl="1"/>
            <a:r>
              <a:rPr dirty="0"/>
              <a:t> Fight fires</a:t>
            </a:r>
            <a:r>
              <a:rPr lang="en-US" dirty="0"/>
              <a:t>.</a:t>
            </a:r>
            <a:endParaRPr dirty="0"/>
          </a:p>
          <a:p>
            <a:pPr lvl="1"/>
            <a:r>
              <a:rPr dirty="0"/>
              <a:t> 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574473" y="3361484"/>
            <a:ext cx="4944718" cy="329013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a:t>
            </a:r>
          </a:p>
        </p:txBody>
      </p:sp>
      <p:sp>
        <p:nvSpPr>
          <p:cNvPr id="3" name="Content Placeholder 2"/>
          <p:cNvSpPr>
            <a:spLocks noGrp="1"/>
          </p:cNvSpPr>
          <p:nvPr>
            <p:ph idx="1"/>
          </p:nvPr>
        </p:nvSpPr>
        <p:spPr/>
        <p:txBody>
          <a:bodyPr/>
          <a:lstStyle/>
          <a:p>
            <a:r>
              <a:t> Docker service runs as root</a:t>
            </a:r>
          </a:p>
          <a:p>
            <a:r>
              <a:t> Normal users needs to "sudo"</a:t>
            </a:r>
          </a:p>
          <a:p>
            <a:pPr lvl="1"/>
            <a:r>
              <a:t> Very</a:t>
            </a:r>
            <a:r>
              <a:rPr b="1"/>
              <a:t> annoying</a:t>
            </a:r>
            <a:r>
              <a:t> for development.</a:t>
            </a:r>
          </a:p>
          <a:p>
            <a:r>
              <a:t> Can add user to</a:t>
            </a:r>
            <a:r>
              <a:rPr>
                <a:latin typeface="Courier New"/>
              </a:rPr>
              <a:t> docker</a:t>
            </a:r>
            <a:r>
              <a:t> group:</a:t>
            </a:r>
          </a:p>
          <a:p>
            <a:pPr lvl="1"/>
            <a:r>
              <a:rPr b="1"/>
              <a:t> BEWARE!</a:t>
            </a:r>
            <a:r>
              <a:t> Gives user root access!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t> We use the</a:t>
            </a:r>
            <a:r>
              <a:rPr>
                <a:latin typeface="Courier New"/>
              </a:rPr>
              <a:t> docker build</a:t>
            </a:r>
            <a:r>
              <a:t> command to build.</a:t>
            </a:r>
          </a:p>
          <a:p>
            <a:r>
              <a:t> We have to have a Dockerfile in the root of the directory</a:t>
            </a:r>
          </a:p>
          <a:p>
            <a:r>
              <a:t> Exaple:</a:t>
            </a:r>
          </a:p>
          <a:p>
            <a:endParaRPr/>
          </a:p>
          <a:p>
            <a:endParaRPr/>
          </a:p>
          <a:p>
            <a:endParaRPr/>
          </a:p>
          <a:p>
            <a:endParaRPr/>
          </a:p>
          <a:p>
            <a:r>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4.1: Dockerfile</a:t>
            </a:r>
          </a:p>
        </p:txBody>
      </p:sp>
      <p:sp>
        <p:nvSpPr>
          <p:cNvPr id="3" name="Content Placeholder 2"/>
          <p:cNvSpPr>
            <a:spLocks noGrp="1"/>
          </p:cNvSpPr>
          <p:nvPr>
            <p:ph idx="1"/>
          </p:nvPr>
        </p:nvSpPr>
        <p:spPr/>
        <p:txBody>
          <a:bodyPr/>
          <a:lstStyle/>
          <a:p>
            <a:r>
              <a:t> Navigate docker-labs/04-Dockerfile/README.md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endParaRPr dirty="0"/>
          </a:p>
          <a:p>
            <a:endParaRPr dirty="0"/>
          </a:p>
          <a:p>
            <a:endParaRPr dirty="0"/>
          </a:p>
          <a:p>
            <a:r>
              <a:rPr dirty="0"/>
              <a:t> How do we know if a container is healthy?</a:t>
            </a:r>
          </a:p>
          <a:p>
            <a:r>
              <a:rPr dirty="0"/>
              <a:t> Docker doesn't interfere with </a:t>
            </a:r>
            <a:r>
              <a:rPr dirty="0" err="1"/>
              <a:t>conatiner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should be specified in the Dockerfile.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t> Docker Swarm</a:t>
            </a:r>
            <a:r>
              <a:rPr b="1"/>
              <a:t> requires</a:t>
            </a:r>
            <a:r>
              <a:t> positive health checks</a:t>
            </a:r>
          </a:p>
          <a:p>
            <a:r>
              <a:t> That means your app should have at least one!</a:t>
            </a:r>
          </a:p>
          <a:p>
            <a:r>
              <a:t> Good practice ot have sevreal</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3143</TotalTime>
  <Words>3698</Words>
  <Application>Microsoft Macintosh PowerPoint</Application>
  <PresentationFormat>On-screen Show (4:3)</PresentationFormat>
  <Paragraphs>1081</Paragraphs>
  <Slides>97</Slides>
  <Notes>83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ＭＳ Ｐゴシック</vt:lpstr>
      <vt:lpstr>Arial</vt:lpstr>
      <vt:lpstr>Arial Black</vt:lpstr>
      <vt:lpstr>Arial Bold</vt:lpstr>
      <vt:lpstr>Calibri</vt:lpstr>
      <vt:lpstr>Century Gothic</vt:lpstr>
      <vt:lpstr>Courier New</vt:lpstr>
      <vt:lpstr>Osaka</vt:lpstr>
      <vt:lpstr>Segoe UI</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Hell?</vt:lpstr>
      <vt:lpstr>Windows DLL Hell</vt:lpstr>
      <vt:lpstr>Dependency Hell</vt:lpstr>
      <vt:lpstr>Solutions to Dependency Hell</vt:lpstr>
      <vt:lpstr>The Matrix from Hell</vt:lpstr>
      <vt:lpstr>Wouldn't It Be Nice?</vt:lpstr>
      <vt:lpstr>Virtual Machines (VMs)</vt:lpstr>
      <vt:lpstr>There is a Better Way: Virtualization</vt:lpstr>
      <vt:lpstr>History of Virtualization</vt:lpstr>
      <vt:lpstr>History of Virtualization (Continued)</vt:lpstr>
      <vt:lpstr>Virtualization Providers</vt:lpstr>
      <vt:lpstr>There is a Cost!</vt:lpstr>
      <vt:lpstr>The Problem with Virtualization</vt:lpstr>
      <vt:lpstr>Introducing Containers</vt:lpstr>
      <vt:lpstr>What are Containers</vt:lpstr>
      <vt:lpstr>Containers Versus Virtual Machines</vt:lpstr>
      <vt:lpstr>Containers Versus Package Managers</vt:lpstr>
      <vt:lpstr>Solving the Matrix from Hell</vt:lpstr>
      <vt:lpstr>When NOT to use Containers</vt:lpstr>
      <vt:lpstr>Container History</vt:lpstr>
      <vt:lpstr>History of Containers</vt:lpstr>
      <vt:lpstr>History of Containers (Continued)</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Lab 2.1: Alpine</vt:lpstr>
      <vt:lpstr>Docker RM</vt:lpstr>
      <vt:lpstr>Removing a Container</vt:lpstr>
      <vt:lpstr>Lab 2.2: Deleting</vt:lpstr>
      <vt:lpstr>Docker Operations</vt:lpstr>
      <vt:lpstr>Networking</vt:lpstr>
      <vt:lpstr>Port Mapping</vt:lpstr>
      <vt:lpstr>Running a Web Server</vt:lpstr>
      <vt:lpstr>Mapping nginx</vt:lpstr>
      <vt:lpstr>Running in Background</vt:lpstr>
      <vt:lpstr>Lab 3.1: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4.1: Dockerfile</vt:lpstr>
      <vt:lpstr>Health Checks</vt:lpstr>
      <vt:lpstr>Container Health</vt:lpstr>
      <vt:lpstr>Health Checks</vt:lpstr>
      <vt:lpstr>Health Check Example</vt:lpstr>
      <vt:lpstr>Health Checks and Docker Swarm</vt:lpstr>
      <vt:lpstr>Conclusions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122</cp:revision>
  <dcterms:created xsi:type="dcterms:W3CDTF">2017-05-18T19:46:44Z</dcterms:created>
  <dcterms:modified xsi:type="dcterms:W3CDTF">2018-07-20T18:07:10Z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